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59" r:id="rId6"/>
    <p:sldId id="266" r:id="rId7"/>
    <p:sldId id="268" r:id="rId8"/>
    <p:sldId id="258" r:id="rId9"/>
    <p:sldId id="263" r:id="rId10"/>
    <p:sldId id="264" r:id="rId11"/>
    <p:sldId id="260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8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62A2-70F0-46A3-8443-DD24DA3216D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35E-CD27-4F6F-8B89-AEFDB8C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62A2-70F0-46A3-8443-DD24DA3216D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35E-CD27-4F6F-8B89-AEFDB8C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5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62A2-70F0-46A3-8443-DD24DA3216D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35E-CD27-4F6F-8B89-AEFDB8C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9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62A2-70F0-46A3-8443-DD24DA3216D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35E-CD27-4F6F-8B89-AEFDB8C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5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62A2-70F0-46A3-8443-DD24DA3216D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35E-CD27-4F6F-8B89-AEFDB8C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3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62A2-70F0-46A3-8443-DD24DA3216D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35E-CD27-4F6F-8B89-AEFDB8C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5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62A2-70F0-46A3-8443-DD24DA3216D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35E-CD27-4F6F-8B89-AEFDB8C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8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62A2-70F0-46A3-8443-DD24DA3216D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35E-CD27-4F6F-8B89-AEFDB8C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6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62A2-70F0-46A3-8443-DD24DA3216D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35E-CD27-4F6F-8B89-AEFDB8C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0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62A2-70F0-46A3-8443-DD24DA3216D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35E-CD27-4F6F-8B89-AEFDB8C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1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62A2-70F0-46A3-8443-DD24DA3216D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35E-CD27-4F6F-8B89-AEFDB8C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1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962A2-70F0-46A3-8443-DD24DA3216D8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D35E-CD27-4F6F-8B89-AEFDB8C5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3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772400" cy="6858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Algerian" panose="04020705040A02060702" pitchFamily="82" charset="0"/>
              </a:rPr>
              <a:t>City Design Project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6700" dirty="0"/>
              <a:t/>
            </a:r>
            <a:br>
              <a:rPr lang="en-US" sz="6700" dirty="0"/>
            </a:br>
            <a:r>
              <a:rPr lang="en-US" sz="6700" dirty="0" smtClean="0"/>
              <a:t>-Expectations</a:t>
            </a:r>
            <a:br>
              <a:rPr lang="en-US" sz="6700" dirty="0" smtClean="0"/>
            </a:br>
            <a:r>
              <a:rPr lang="en-US" sz="6700" dirty="0" smtClean="0"/>
              <a:t>IB &amp; Grading</a:t>
            </a:r>
            <a:br>
              <a:rPr lang="en-US" sz="6700" dirty="0" smtClean="0"/>
            </a:b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 smtClean="0"/>
              <a:t>-Demonstration </a:t>
            </a:r>
            <a:br>
              <a:rPr lang="en-US" sz="6700" dirty="0" smtClean="0"/>
            </a:br>
            <a:r>
              <a:rPr lang="en-US" sz="6700" dirty="0" smtClean="0"/>
              <a:t>Notes</a:t>
            </a: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4916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Follow along in your drawing notes, on the worksheet provided. 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9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City Design 7</a:t>
            </a:r>
            <a:r>
              <a:rPr lang="en-US" baseline="30000" dirty="0" smtClean="0"/>
              <a:t>th</a:t>
            </a:r>
            <a:r>
              <a:rPr lang="en-US" dirty="0" smtClean="0"/>
              <a:t> Grade: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Expectations:</a:t>
            </a:r>
          </a:p>
          <a:p>
            <a:pPr marL="0" indent="0" algn="ctr">
              <a:buNone/>
            </a:pPr>
            <a:r>
              <a:rPr lang="en-US" sz="3600" b="1" dirty="0" smtClean="0"/>
              <a:t>1) Use a ruler to draw all lines.</a:t>
            </a:r>
          </a:p>
          <a:p>
            <a:pPr marL="0" indent="0" algn="ctr">
              <a:buNone/>
            </a:pPr>
            <a:r>
              <a:rPr lang="en-US" sz="3600" dirty="0" smtClean="0"/>
              <a:t>2) </a:t>
            </a:r>
            <a:r>
              <a:rPr lang="en-US" sz="3600" b="1" u="sng" dirty="0" smtClean="0"/>
              <a:t>No shading</a:t>
            </a:r>
            <a:r>
              <a:rPr lang="en-US" sz="3600" dirty="0" smtClean="0"/>
              <a:t>.</a:t>
            </a:r>
          </a:p>
          <a:p>
            <a:pPr marL="0" indent="0" algn="ctr">
              <a:buNone/>
            </a:pPr>
            <a:r>
              <a:rPr lang="en-US" sz="3600" b="1" dirty="0" smtClean="0"/>
              <a:t>3) Fill the paper with your design, don’t leave empty space.</a:t>
            </a:r>
          </a:p>
          <a:p>
            <a:pPr marL="0" indent="0" algn="ctr">
              <a:buNone/>
            </a:pPr>
            <a:r>
              <a:rPr lang="en-US" sz="3600" b="1" dirty="0" smtClean="0"/>
              <a:t>4) Every building sideline must lead to the vanishing points. </a:t>
            </a:r>
          </a:p>
          <a:p>
            <a:pPr marL="0" indent="0" algn="ctr">
              <a:buNone/>
            </a:pPr>
            <a:r>
              <a:rPr lang="en-US" sz="3600" b="1" dirty="0" smtClean="0"/>
              <a:t>5) Make sure your work is </a:t>
            </a:r>
            <a:r>
              <a:rPr lang="en-US" sz="3600" b="1" i="1" u="sng" dirty="0" smtClean="0"/>
              <a:t>neat, clean and creative</a:t>
            </a:r>
            <a:r>
              <a:rPr lang="en-US" sz="36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3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4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9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City Design Project 8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686800" cy="2438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will draw a city street corner with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4000" dirty="0" smtClean="0"/>
              <a:t>two point perceptive.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6172200" cy="44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0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2" y="669851"/>
            <a:ext cx="7621418" cy="554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81000"/>
            <a:ext cx="8593015" cy="644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09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Vanishing Point</a:t>
            </a:r>
            <a:r>
              <a:rPr lang="en-US" sz="5400" b="1" dirty="0" smtClean="0"/>
              <a:t>: </a:t>
            </a:r>
            <a:r>
              <a:rPr lang="en-US" sz="5400" dirty="0" smtClean="0"/>
              <a:t>the </a:t>
            </a:r>
            <a:r>
              <a:rPr lang="en-US" sz="5400" dirty="0"/>
              <a:t>point at which receding parallel lines viewed in perspective appear to converge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55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City Design 8</a:t>
            </a:r>
            <a:r>
              <a:rPr lang="en-US" baseline="30000" dirty="0" smtClean="0"/>
              <a:t>th</a:t>
            </a:r>
            <a:r>
              <a:rPr lang="en-US" dirty="0" smtClean="0"/>
              <a:t> Grade: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 smtClean="0"/>
              <a:t>Expectations:</a:t>
            </a:r>
          </a:p>
          <a:p>
            <a:pPr marL="514350" indent="-514350">
              <a:buAutoNum type="arabicParenR"/>
            </a:pPr>
            <a:r>
              <a:rPr lang="en-US" sz="4000" b="1" dirty="0" smtClean="0"/>
              <a:t>Use a ruler to draw all lines.</a:t>
            </a:r>
          </a:p>
          <a:p>
            <a:pPr marL="514350" indent="-514350">
              <a:buAutoNum type="arabicParenR"/>
            </a:pPr>
            <a:r>
              <a:rPr lang="en-US" sz="4000" b="1" i="1" u="sng" dirty="0" smtClean="0"/>
              <a:t>No shading.</a:t>
            </a:r>
          </a:p>
          <a:p>
            <a:pPr marL="514350" indent="-514350">
              <a:buAutoNum type="arabicParenR"/>
            </a:pPr>
            <a:r>
              <a:rPr lang="en-US" sz="4000" b="1" dirty="0" smtClean="0"/>
              <a:t>Fill the paper with your design(s), don’t leave empty space.</a:t>
            </a:r>
          </a:p>
          <a:p>
            <a:pPr marL="514350" indent="-514350">
              <a:buAutoNum type="arabicParenR"/>
            </a:pPr>
            <a:r>
              <a:rPr lang="en-US" sz="4000" b="1" dirty="0" smtClean="0"/>
              <a:t>Every horizontal line </a:t>
            </a:r>
            <a:r>
              <a:rPr lang="en-US" sz="4000" b="1" i="1" u="sng" dirty="0" smtClean="0"/>
              <a:t>must</a:t>
            </a:r>
            <a:r>
              <a:rPr lang="en-US" sz="4000" b="1" dirty="0" smtClean="0"/>
              <a:t> lead to one of the vanishing points. </a:t>
            </a:r>
          </a:p>
          <a:p>
            <a:pPr marL="514350" indent="-514350">
              <a:buAutoNum type="arabicParenR"/>
            </a:pPr>
            <a:r>
              <a:rPr lang="en-US" sz="4000" b="1" dirty="0" smtClean="0"/>
              <a:t>Make sure your work is 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neat, clean and creative</a:t>
            </a:r>
            <a:r>
              <a:rPr lang="en-US" sz="4000" b="1" dirty="0" smtClean="0"/>
              <a:t>.</a:t>
            </a:r>
          </a:p>
          <a:p>
            <a:pPr marL="514350" indent="-514350">
              <a:buAutoNum type="arabi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12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IB Handout:</a:t>
            </a:r>
            <a:endParaRPr lang="en-US" sz="5400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3505200" y="1752600"/>
            <a:ext cx="2438400" cy="3886200"/>
          </a:xfrm>
          <a:prstGeom prst="downArrow">
            <a:avLst>
              <a:gd name="adj1" fmla="val 50000"/>
              <a:gd name="adj2" fmla="val 57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lgerian" panose="04020705040A02060702" pitchFamily="82" charset="0"/>
              </a:rPr>
              <a:t>Objectives</a:t>
            </a:r>
            <a:endParaRPr lang="en-US" sz="54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By creating a city design through the correct perspective, we can communicate the right scale of buildings and designs.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307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Design Project 7</a:t>
            </a:r>
            <a:r>
              <a:rPr lang="en-US" baseline="30000" dirty="0" smtClean="0"/>
              <a:t>th</a:t>
            </a:r>
            <a:r>
              <a:rPr lang="en-US" dirty="0" smtClean="0"/>
              <a:t> Grade: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7th Graders will draw a city from a birds eye view from above.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97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591300" cy="60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29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212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City Design Project  -Expectations IB &amp; Grading  -Demonstration  Notes</vt:lpstr>
      <vt:lpstr>City Design Project 8th Grade </vt:lpstr>
      <vt:lpstr>PowerPoint Presentation</vt:lpstr>
      <vt:lpstr>PowerPoint Presentation</vt:lpstr>
      <vt:lpstr>City Design 8th Grade:</vt:lpstr>
      <vt:lpstr>IB Handout:</vt:lpstr>
      <vt:lpstr>Objectives</vt:lpstr>
      <vt:lpstr>City Design Project 7th Grade:</vt:lpstr>
      <vt:lpstr>PowerPoint Presentation</vt:lpstr>
      <vt:lpstr>Demonstration:</vt:lpstr>
      <vt:lpstr>City Design 7th Grade: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11</cp:revision>
  <dcterms:created xsi:type="dcterms:W3CDTF">2014-08-26T02:53:10Z</dcterms:created>
  <dcterms:modified xsi:type="dcterms:W3CDTF">2014-08-28T15:51:44Z</dcterms:modified>
</cp:coreProperties>
</file>